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48" r:id="rId3"/>
    <p:sldId id="258" r:id="rId4"/>
    <p:sldId id="354" r:id="rId5"/>
    <p:sldId id="346" r:id="rId6"/>
    <p:sldId id="355" r:id="rId7"/>
    <p:sldId id="371" r:id="rId8"/>
    <p:sldId id="374" r:id="rId9"/>
    <p:sldId id="375" r:id="rId10"/>
    <p:sldId id="376" r:id="rId11"/>
    <p:sldId id="372" r:id="rId12"/>
    <p:sldId id="369" r:id="rId13"/>
    <p:sldId id="373" r:id="rId14"/>
    <p:sldId id="370" r:id="rId15"/>
    <p:sldId id="36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2192" autoAdjust="0"/>
  </p:normalViewPr>
  <p:slideViewPr>
    <p:cSldViewPr>
      <p:cViewPr varScale="1">
        <p:scale>
          <a:sx n="70" d="100"/>
          <a:sy n="70" d="100"/>
        </p:scale>
        <p:origin x="5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2EBC4A-4ABF-4945-A9B7-808495A69633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0DD29A-F210-445B-B979-3B976B9C374E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38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DD29A-F210-445B-B979-3B976B9C374E}" type="slidenum">
              <a:rPr lang="en-US" altLang="bg-BG" smtClean="0"/>
              <a:pPr>
                <a:defRPr/>
              </a:pPr>
              <a:t>6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2467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419E-918C-418D-8AC5-8937739E9820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95B1-2DBE-46E6-A96D-664C706E6758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240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1206-EC8D-40C1-B967-80D246BF6247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6B2-48CE-4680-BEC9-B8020BDF622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6200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D477-D452-4FF8-A031-743C2551040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78CC-80F6-426D-AF7C-0235E2844FE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0108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DB7E64-329D-4669-A359-D3D736614876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7769-E1B2-4FB0-B2C3-8A08847F8D3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4441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412973-24A3-4758-BF1B-A0A8FC0C438C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110B-6C8F-4BC1-A39A-76BBDA82C29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3384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3DE830-3A50-455F-9159-86ED80CB5802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0DE9-B1D3-4565-A5F1-22F3782772B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5382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AC76DB-B5C2-4D7C-9E16-86242864C508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AD72-38B9-4638-A967-2C26CB9EF04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63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E4376F-5397-4B1A-A418-BE381E2F8567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536D-5119-43FA-9A46-E125358086B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7174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40003F-BD7D-482C-88A8-8ED5990FC833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4DBE-502E-4320-A873-52E496EBC80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155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70208E-4E07-477A-97E3-B1E2726A0BFA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EC47-ADB5-4240-B760-60F86F8DD7A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90728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E38DE8-78AB-497E-B9AD-7AC96793A7AE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C324-B3B8-4A58-9782-2FE94F2C9E9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3996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53D6-2F49-4D56-BAC0-BFB04BB65E2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C512-B3FC-4EBE-9CA9-CD4F4CFD8CC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50076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C350EA-43D6-4082-97E5-91A4E214ED55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9595-6601-4BF9-A962-DA5DA962C2C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86223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75C90F-CD11-49FD-9C59-CE8EDE62E3DB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C9EB-1C4B-4B3D-8C48-673DE209F6A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0156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5F020F-C63C-494A-AD9D-E0ED8670071C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459C-E557-4773-8D74-E9BDE12511D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5318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8603-6DDB-4FA5-BD07-C664A1D30D4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CA4A7-8938-413E-9B0F-3186BB08737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5403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D47D-2F34-4206-879D-203DE2F80F3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77A7-9FF6-4683-A08F-51BBDDF0BD3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185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9BD1-685E-464C-A318-F4E0D25A12A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F8CC-595D-4294-8858-44E2BEB1BEC7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1906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5153-C3D9-4C8E-A265-30FE90ECDCF0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4118-06CC-48AB-9130-98A12C5032A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4699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8D70-8EF3-47A0-9ADF-2B86529B2305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ACD8-A0AB-46FF-AE25-8A2889A78C7E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7939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99DF-B03A-4548-8A5C-32FA6962AF2B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042D-624E-4061-8F54-EAB6E777885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763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89B4-A6F1-42DB-929D-D4F8EE0664E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D60F-5700-4DE8-B965-8C9BC456827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4925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58CE7D-CA03-463C-A3A7-7AECA7BEFB9C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854660-79F8-48A7-B50A-4F25C8175AA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B22D0D7-A1FC-4504-ADEB-88FD1D124F1F}" type="datetimeFigureOut">
              <a:rPr lang="bg-BG"/>
              <a:pPr>
                <a:defRPr/>
              </a:pPr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92C0CE-8C3A-4063-BA6B-87C821027F5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itepari.bg/consult" TargetMode="External"/><Relationship Id="rId2" Type="http://schemas.openxmlformats.org/officeDocument/2006/relationships/hyperlink" Target="mailto:deyan@moitepari.b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37"/>
            <a:ext cx="12192000" cy="6856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6" y="-216856"/>
            <a:ext cx="3529668" cy="20950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6970" y="3593939"/>
            <a:ext cx="4718148" cy="641196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84253" y="2209445"/>
            <a:ext cx="559460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400" b="1" dirty="0">
                <a:solidFill>
                  <a:srgbClr val="006197"/>
                </a:solidFill>
              </a:rPr>
              <a:t>Семинари по финансово</a:t>
            </a:r>
          </a:p>
          <a:p>
            <a:r>
              <a:rPr lang="bg-BG" sz="3400" b="1" dirty="0">
                <a:solidFill>
                  <a:srgbClr val="006197"/>
                </a:solidFill>
              </a:rPr>
              <a:t>планиране -  отговорна</a:t>
            </a:r>
            <a:endParaRPr lang="en-GB" sz="3400" b="1" dirty="0">
              <a:solidFill>
                <a:srgbClr val="00619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253" y="3617688"/>
            <a:ext cx="709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социална  политика на фирмата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253" y="4685826"/>
            <a:ext cx="39657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>
                <a:solidFill>
                  <a:srgbClr val="8F1F61"/>
                </a:solidFill>
              </a:rPr>
              <a:t>Деян Василев</a:t>
            </a:r>
            <a:endParaRPr lang="en-US" sz="3600" b="1" dirty="0">
              <a:solidFill>
                <a:srgbClr val="8F1F61"/>
              </a:solidFill>
            </a:endParaRPr>
          </a:p>
          <a:p>
            <a:r>
              <a:rPr lang="bg-BG" sz="2800" b="1" dirty="0">
                <a:solidFill>
                  <a:srgbClr val="8F1F61"/>
                </a:solidFill>
              </a:rPr>
              <a:t>Изпълнителен директор</a:t>
            </a:r>
          </a:p>
          <a:p>
            <a:r>
              <a:rPr lang="en-US" sz="2800" b="1" dirty="0" err="1">
                <a:solidFill>
                  <a:srgbClr val="8F1F61"/>
                </a:solidFill>
              </a:rPr>
              <a:t>Moite</a:t>
            </a:r>
            <a:r>
              <a:rPr lang="en-US" sz="2800" b="1" dirty="0">
                <a:solidFill>
                  <a:srgbClr val="8F1F61"/>
                </a:solidFill>
              </a:rPr>
              <a:t> </a:t>
            </a:r>
            <a:r>
              <a:rPr lang="en-US" sz="2800" b="1" dirty="0" err="1">
                <a:solidFill>
                  <a:srgbClr val="8F1F61"/>
                </a:solidFill>
              </a:rPr>
              <a:t>Pari</a:t>
            </a:r>
            <a:r>
              <a:rPr lang="en-US" sz="2800" b="1" dirty="0">
                <a:solidFill>
                  <a:srgbClr val="8F1F61"/>
                </a:solidFill>
              </a:rPr>
              <a:t> Consult</a:t>
            </a:r>
          </a:p>
          <a:p>
            <a:endParaRPr lang="en-US" sz="2800" b="1" dirty="0">
              <a:solidFill>
                <a:srgbClr val="8F1F6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30E9D7-8997-430B-91BC-67035733309F}"/>
              </a:ext>
            </a:extLst>
          </p:cNvPr>
          <p:cNvSpPr/>
          <p:nvPr/>
        </p:nvSpPr>
        <p:spPr>
          <a:xfrm>
            <a:off x="7982543" y="332656"/>
            <a:ext cx="42094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400" b="1" dirty="0">
                <a:solidFill>
                  <a:srgbClr val="8F1F61"/>
                </a:solidFill>
                <a:latin typeface="+mn-lt"/>
              </a:rPr>
              <a:t>Битката</a:t>
            </a:r>
            <a:r>
              <a:rPr lang="bg-BG" sz="3400" b="1" dirty="0">
                <a:solidFill>
                  <a:srgbClr val="BD2C2E"/>
                </a:solidFill>
                <a:latin typeface="+mn-lt"/>
              </a:rPr>
              <a:t> </a:t>
            </a:r>
            <a:r>
              <a:rPr lang="bg-BG" sz="3400" b="1" dirty="0">
                <a:solidFill>
                  <a:srgbClr val="8F1F61"/>
                </a:solidFill>
                <a:latin typeface="+mn-lt"/>
              </a:rPr>
              <a:t>за талантите</a:t>
            </a:r>
            <a:r>
              <a:rPr lang="bg-BG" sz="3400" b="1" dirty="0">
                <a:solidFill>
                  <a:srgbClr val="8F1F61"/>
                </a:solidFill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93B97-738E-414E-8717-FEC75AD62E25}"/>
              </a:ext>
            </a:extLst>
          </p:cNvPr>
          <p:cNvSpPr/>
          <p:nvPr/>
        </p:nvSpPr>
        <p:spPr>
          <a:xfrm>
            <a:off x="9048328" y="915098"/>
            <a:ext cx="2843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12 декември 2018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9577188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Резултат – мотивация и действие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227515" y="1589112"/>
            <a:ext cx="9044949" cy="3856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rgbClr val="990033"/>
                </a:solidFill>
              </a:rPr>
              <a:t>Започва от личната мотивация</a:t>
            </a:r>
            <a:endParaRPr lang="en-US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990033"/>
              </a:solidFill>
            </a:endParaRPr>
          </a:p>
          <a:p>
            <a:r>
              <a:rPr lang="bg-BG" sz="4000" dirty="0">
                <a:solidFill>
                  <a:srgbClr val="990033"/>
                </a:solidFill>
              </a:rPr>
              <a:t>Лична проактивност и навици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  <a:p>
            <a:r>
              <a:rPr lang="bg-BG" sz="4000" dirty="0">
                <a:solidFill>
                  <a:srgbClr val="990033"/>
                </a:solidFill>
              </a:rPr>
              <a:t>Финансови познания и грамотност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9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8112224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В социален план...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334099" y="1624491"/>
            <a:ext cx="9145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Общество от отговорни личности</a:t>
            </a:r>
            <a:endParaRPr lang="en-US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Правилно използване на финансови инструменти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Когато си помогнал на себе си, можеш да помагаш на другите</a:t>
            </a:r>
          </a:p>
        </p:txBody>
      </p:sp>
    </p:spTree>
    <p:extLst>
      <p:ext uri="{BB962C8B-B14F-4D97-AF65-F5344CB8AC3E}">
        <p14:creationId xmlns:p14="http://schemas.microsoft.com/office/powerpoint/2010/main" val="2034394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8112224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Защо </a:t>
            </a:r>
            <a:r>
              <a:rPr lang="en-US" sz="4800" b="1" dirty="0" err="1">
                <a:solidFill>
                  <a:schemeClr val="bg1"/>
                </a:solidFill>
              </a:rPr>
              <a:t>MoitePari</a:t>
            </a:r>
            <a:r>
              <a:rPr lang="en-US" sz="4800" b="1" dirty="0">
                <a:solidFill>
                  <a:schemeClr val="bg1"/>
                </a:solidFill>
              </a:rPr>
              <a:t> Consult</a:t>
            </a:r>
            <a:r>
              <a:rPr lang="bg-BG" sz="4800" b="1" dirty="0">
                <a:solidFill>
                  <a:schemeClr val="bg1"/>
                </a:solidFill>
              </a:rPr>
              <a:t>...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334099" y="1624491"/>
            <a:ext cx="914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В полза на клиента – не продаваме, а съветваме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Безпристрастни сравнения</a:t>
            </a:r>
            <a:endParaRPr lang="en-US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В Кредитланд работим с 13 банки представляващи 98 % от пазара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80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8112224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Вече ни се довериха</a:t>
            </a:r>
            <a:r>
              <a:rPr lang="en-US" sz="4800" b="1" dirty="0">
                <a:solidFill>
                  <a:schemeClr val="bg1"/>
                </a:solidFill>
              </a:rPr>
              <a:t>…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227515" y="1589112"/>
            <a:ext cx="9145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990033"/>
                </a:solidFill>
              </a:rPr>
              <a:t>HP,  </a:t>
            </a:r>
            <a:r>
              <a:rPr lang="en-US" sz="4000" dirty="0" err="1">
                <a:solidFill>
                  <a:srgbClr val="990033"/>
                </a:solidFill>
              </a:rPr>
              <a:t>Comptel</a:t>
            </a:r>
            <a:r>
              <a:rPr lang="en-US" sz="4000" dirty="0">
                <a:solidFill>
                  <a:srgbClr val="990033"/>
                </a:solidFill>
              </a:rPr>
              <a:t> / Nokia, </a:t>
            </a:r>
            <a:r>
              <a:rPr lang="en-US" sz="4000" dirty="0" err="1">
                <a:solidFill>
                  <a:srgbClr val="990033"/>
                </a:solidFill>
              </a:rPr>
              <a:t>Bianor</a:t>
            </a:r>
            <a:r>
              <a:rPr lang="en-US" sz="4000" dirty="0">
                <a:solidFill>
                  <a:srgbClr val="990033"/>
                </a:solidFill>
              </a:rPr>
              <a:t>, BHTC,</a:t>
            </a:r>
          </a:p>
          <a:p>
            <a:endParaRPr lang="en-US" sz="4000" dirty="0">
              <a:solidFill>
                <a:srgbClr val="990033"/>
              </a:solidFill>
            </a:endParaRPr>
          </a:p>
          <a:p>
            <a:r>
              <a:rPr lang="en-US" sz="4000" dirty="0">
                <a:solidFill>
                  <a:srgbClr val="990033"/>
                </a:solidFill>
              </a:rPr>
              <a:t>August Research, </a:t>
            </a:r>
            <a:r>
              <a:rPr lang="en-US" sz="4000" dirty="0" err="1">
                <a:solidFill>
                  <a:srgbClr val="990033"/>
                </a:solidFill>
              </a:rPr>
              <a:t>MentorMate</a:t>
            </a:r>
            <a:r>
              <a:rPr lang="en-US" sz="4000" dirty="0">
                <a:solidFill>
                  <a:srgbClr val="990033"/>
                </a:solidFill>
              </a:rPr>
              <a:t>, AIG, </a:t>
            </a:r>
          </a:p>
          <a:p>
            <a:endParaRPr lang="en-US" sz="4000" dirty="0">
              <a:solidFill>
                <a:srgbClr val="990033"/>
              </a:solidFill>
            </a:endParaRPr>
          </a:p>
          <a:p>
            <a:r>
              <a:rPr lang="en-US" sz="4000" dirty="0">
                <a:solidFill>
                  <a:srgbClr val="990033"/>
                </a:solidFill>
              </a:rPr>
              <a:t>The Stars Group, </a:t>
            </a:r>
            <a:r>
              <a:rPr lang="en-US" sz="4000" dirty="0" err="1">
                <a:solidFill>
                  <a:srgbClr val="990033"/>
                </a:solidFill>
              </a:rPr>
              <a:t>NextStream</a:t>
            </a:r>
            <a:r>
              <a:rPr lang="en-US" sz="4000" dirty="0">
                <a:solidFill>
                  <a:srgbClr val="990033"/>
                </a:solidFill>
              </a:rPr>
              <a:t> Software</a:t>
            </a:r>
          </a:p>
          <a:p>
            <a:endParaRPr lang="en-US" sz="4000" dirty="0">
              <a:solidFill>
                <a:srgbClr val="990033"/>
              </a:solidFill>
            </a:endParaRPr>
          </a:p>
          <a:p>
            <a:r>
              <a:rPr lang="en-US" sz="4000" dirty="0" err="1">
                <a:solidFill>
                  <a:srgbClr val="990033"/>
                </a:solidFill>
              </a:rPr>
              <a:t>Ontotext</a:t>
            </a:r>
            <a:r>
              <a:rPr lang="en-US" sz="4000" dirty="0">
                <a:solidFill>
                  <a:srgbClr val="990033"/>
                </a:solidFill>
              </a:rPr>
              <a:t> …                Who is next? </a:t>
            </a:r>
            <a:r>
              <a:rPr lang="en-US" sz="4000" dirty="0">
                <a:solidFill>
                  <a:srgbClr val="990033"/>
                </a:solidFill>
                <a:sym typeface="Wingdings" panose="05000000000000000000" pitchFamily="2" charset="2"/>
              </a:rPr>
              <a:t></a:t>
            </a:r>
            <a:endParaRPr lang="en-US" sz="4000" dirty="0">
              <a:solidFill>
                <a:srgbClr val="990033"/>
              </a:solidFill>
            </a:endParaRPr>
          </a:p>
          <a:p>
            <a:endParaRPr lang="bg-BG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85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35163" y="1125538"/>
            <a:ext cx="8229600" cy="53276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bg-BG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bg-BG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bg-BG" sz="2800" dirty="0"/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055440" y="1582738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n-US" sz="4000" dirty="0">
                <a:solidFill>
                  <a:srgbClr val="990033"/>
                </a:solidFill>
                <a:latin typeface="+mn-lt"/>
              </a:rPr>
              <a:t>Деян Василев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en-US" sz="3600" dirty="0">
              <a:solidFill>
                <a:srgbClr val="990033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990033"/>
                </a:solidFill>
                <a:latin typeface="+mn-lt"/>
                <a:hlinkClick r:id="rId2"/>
              </a:rPr>
              <a:t>deyan@moitepari.bg</a:t>
            </a:r>
            <a:r>
              <a:rPr lang="en-US" altLang="en-US" sz="3600" dirty="0">
                <a:solidFill>
                  <a:srgbClr val="990033"/>
                </a:solidFill>
                <a:latin typeface="+mn-lt"/>
              </a:rPr>
              <a:t>         </a:t>
            </a:r>
            <a:endParaRPr lang="bg-BG" altLang="en-US" sz="3600" dirty="0">
              <a:solidFill>
                <a:srgbClr val="990033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en-US" sz="3600" dirty="0">
              <a:solidFill>
                <a:srgbClr val="990033"/>
              </a:solidFill>
              <a:latin typeface="+mn-lt"/>
              <a:hlinkClick r:id="rId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990033"/>
                </a:solidFill>
                <a:latin typeface="+mn-lt"/>
                <a:hlinkClick r:id="rId3"/>
              </a:rPr>
              <a:t>www.moitepari.bg/consult</a:t>
            </a:r>
            <a:endParaRPr lang="en-US" altLang="en-US" sz="3600" dirty="0">
              <a:solidFill>
                <a:srgbClr val="990033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en-US" sz="3600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3857"/>
            <a:ext cx="9480376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Благодаря Ви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2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"/>
            <a:ext cx="12192000" cy="685669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2135188" y="636589"/>
            <a:ext cx="66976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en-US" sz="2800" b="1" dirty="0">
                <a:solidFill>
                  <a:srgbClr val="006297"/>
                </a:solidFill>
              </a:rPr>
              <a:t>НАШАТА МИСИЯ</a:t>
            </a:r>
            <a:endParaRPr lang="en-US" altLang="en-US" sz="2800" dirty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339056"/>
            <a:ext cx="4392612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63182" y="1844824"/>
            <a:ext cx="8713788" cy="4132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bg-BG" sz="3800" b="1" dirty="0">
                <a:solidFill>
                  <a:schemeClr val="bg1"/>
                </a:solidFill>
                <a:cs typeface="Arial" pitchFamily="34" charset="0"/>
              </a:rPr>
              <a:t>Да помагаме на</a:t>
            </a:r>
            <a:endParaRPr lang="en-US" sz="3800" b="1" dirty="0">
              <a:solidFill>
                <a:schemeClr val="bg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8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bg-BG" sz="3800" b="1" dirty="0">
                <a:solidFill>
                  <a:schemeClr val="bg1"/>
                </a:solidFill>
                <a:cs typeface="Arial" pitchFamily="34" charset="0"/>
              </a:rPr>
              <a:t>клиентите да </a:t>
            </a:r>
            <a:endParaRPr lang="en-US" sz="3800" b="1" dirty="0">
              <a:solidFill>
                <a:schemeClr val="bg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8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bg-BG" sz="3800" b="1" dirty="0">
                <a:solidFill>
                  <a:schemeClr val="bg1"/>
                </a:solidFill>
                <a:cs typeface="Arial" pitchFamily="34" charset="0"/>
              </a:rPr>
              <a:t>постигнат</a:t>
            </a:r>
            <a:r>
              <a:rPr lang="en-US" sz="38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8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bg-BG" sz="3800" b="1" dirty="0">
                <a:solidFill>
                  <a:schemeClr val="bg1"/>
                </a:solidFill>
                <a:cs typeface="Arial" pitchFamily="34" charset="0"/>
              </a:rPr>
              <a:t>финансово </a:t>
            </a:r>
            <a:endParaRPr lang="en-US" sz="3800" b="1" dirty="0">
              <a:solidFill>
                <a:schemeClr val="bg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8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bg-BG" sz="3800" b="1" dirty="0">
                <a:solidFill>
                  <a:schemeClr val="bg1"/>
                </a:solidFill>
                <a:cs typeface="Arial" pitchFamily="34" charset="0"/>
              </a:rPr>
              <a:t>благополучие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3857"/>
            <a:ext cx="7416800" cy="965199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400" b="1" dirty="0">
                <a:solidFill>
                  <a:schemeClr val="bg1"/>
                </a:solidFill>
              </a:rPr>
              <a:t>Нашата мисия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640" y="31750"/>
            <a:ext cx="2118257" cy="1257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8688288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b="1" dirty="0" err="1">
                <a:solidFill>
                  <a:schemeClr val="bg1"/>
                </a:solidFill>
              </a:rPr>
              <a:t>MoitePari</a:t>
            </a:r>
            <a:r>
              <a:rPr lang="en-US" sz="4800" b="1" dirty="0">
                <a:solidFill>
                  <a:schemeClr val="bg1"/>
                </a:solidFill>
              </a:rPr>
              <a:t> Consult e </a:t>
            </a:r>
            <a:r>
              <a:rPr lang="bg-BG" sz="4800" b="1" dirty="0">
                <a:solidFill>
                  <a:schemeClr val="bg1"/>
                </a:solidFill>
              </a:rPr>
              <a:t>част от...	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3" name="AutoShape 4" descr="Image result for ric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96B280-681C-446D-ACF3-6843BA5BAF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32856"/>
            <a:ext cx="408509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www.moitepari.bg/content/images/logo.jpg">
            <a:extLst>
              <a:ext uri="{FF2B5EF4-FFF2-40B4-BE49-F238E27FC236}">
                <a16:creationId xmlns:a16="http://schemas.microsoft.com/office/drawing/2014/main" id="{37915105-AB44-4C81-A3B1-F4A9BCD3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08" y="2461383"/>
            <a:ext cx="4085099" cy="132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528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8760296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Според </a:t>
            </a:r>
            <a:r>
              <a:rPr lang="en-US" sz="4800" b="1" dirty="0">
                <a:solidFill>
                  <a:schemeClr val="bg1"/>
                </a:solidFill>
              </a:rPr>
              <a:t>HR </a:t>
            </a:r>
            <a:r>
              <a:rPr lang="bg-BG" sz="4800" b="1" dirty="0">
                <a:solidFill>
                  <a:schemeClr val="bg1"/>
                </a:solidFill>
              </a:rPr>
              <a:t>служителят трябва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FC2048-D877-48E4-A415-BC5DE1345606}"/>
              </a:ext>
            </a:extLst>
          </p:cNvPr>
          <p:cNvSpPr txBox="1"/>
          <p:nvPr/>
        </p:nvSpPr>
        <p:spPr>
          <a:xfrm>
            <a:off x="1227515" y="1589112"/>
            <a:ext cx="97650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rgbClr val="990033"/>
                </a:solidFill>
              </a:rPr>
              <a:t> Да изпълнява служебните задължения</a:t>
            </a:r>
          </a:p>
          <a:p>
            <a:endParaRPr lang="bg-BG" sz="4000" dirty="0">
              <a:solidFill>
                <a:srgbClr val="990033"/>
              </a:solidFill>
            </a:endParaRPr>
          </a:p>
          <a:p>
            <a:r>
              <a:rPr lang="bg-BG" sz="4000" dirty="0">
                <a:solidFill>
                  <a:srgbClr val="990033"/>
                </a:solidFill>
              </a:rPr>
              <a:t>Да е максимално ефективен</a:t>
            </a:r>
          </a:p>
          <a:p>
            <a:endParaRPr lang="bg-BG" sz="4000" dirty="0">
              <a:solidFill>
                <a:srgbClr val="990033"/>
              </a:solidFill>
            </a:endParaRPr>
          </a:p>
          <a:p>
            <a:r>
              <a:rPr lang="bg-BG" sz="4000" dirty="0">
                <a:solidFill>
                  <a:srgbClr val="990033"/>
                </a:solidFill>
              </a:rPr>
              <a:t>Да е фокусиран върху работата</a:t>
            </a:r>
          </a:p>
          <a:p>
            <a:endParaRPr lang="bg-BG" sz="4000" dirty="0">
              <a:solidFill>
                <a:srgbClr val="990033"/>
              </a:solidFill>
            </a:endParaRPr>
          </a:p>
          <a:p>
            <a:r>
              <a:rPr lang="bg-BG" sz="4000" dirty="0">
                <a:solidFill>
                  <a:srgbClr val="990033"/>
                </a:solidFill>
              </a:rPr>
              <a:t>Да е мотивиран</a:t>
            </a:r>
          </a:p>
          <a:p>
            <a:r>
              <a:rPr lang="bg-BG" sz="4000" dirty="0">
                <a:solidFill>
                  <a:srgbClr val="990033"/>
                </a:solidFill>
              </a:rPr>
              <a:t>......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73857"/>
            <a:ext cx="8930482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Какво е в главата на служителя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59896" y="2208518"/>
            <a:ext cx="6741442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Покупка Нов Дом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 rot="19970672">
            <a:off x="7675858" y="1920537"/>
            <a:ext cx="389706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dirty="0">
                <a:solidFill>
                  <a:srgbClr val="990033"/>
                </a:solidFill>
              </a:rPr>
              <a:t>Ремонт на кухнята </a:t>
            </a:r>
            <a:r>
              <a:rPr lang="bg-BG" altLang="bg-BG" dirty="0">
                <a:solidFill>
                  <a:srgbClr val="990033"/>
                </a:solidFill>
                <a:sym typeface="Wingdings" panose="05000000000000000000" pitchFamily="2" charset="2"/>
              </a:rPr>
              <a:t></a:t>
            </a:r>
            <a:endParaRPr lang="bg-BG" altLang="bg-BG" dirty="0">
              <a:solidFill>
                <a:srgbClr val="990033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31704" y="1412875"/>
            <a:ext cx="673305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Да натрупам авариен фонд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93506" y="2941416"/>
            <a:ext cx="424008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2800" b="1" dirty="0">
                <a:solidFill>
                  <a:srgbClr val="990033"/>
                </a:solidFill>
              </a:rPr>
              <a:t>Да спестя за ПЕНСИЯ!!!</a:t>
            </a:r>
            <a:endParaRPr lang="bg-BG" altLang="bg-BG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431704" y="3805512"/>
            <a:ext cx="3024336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2800" dirty="0">
                <a:solidFill>
                  <a:srgbClr val="990033"/>
                </a:solidFill>
              </a:rPr>
              <a:t>Да си купя кола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 rot="962443">
            <a:off x="65175" y="2074071"/>
            <a:ext cx="673305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Образование за децата!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746649" y="4353644"/>
            <a:ext cx="5309791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Екскурзия в чужбина </a:t>
            </a:r>
            <a:r>
              <a:rPr lang="bg-BG" altLang="bg-BG" sz="3600" dirty="0">
                <a:solidFill>
                  <a:srgbClr val="990033"/>
                </a:solidFill>
                <a:sym typeface="Wingdings" panose="05000000000000000000" pitchFamily="2" charset="2"/>
              </a:rPr>
              <a:t></a:t>
            </a:r>
            <a:endParaRPr lang="bg-BG" altLang="bg-BG" sz="3600" dirty="0">
              <a:solidFill>
                <a:srgbClr val="990033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 rot="16200000">
            <a:off x="-746940" y="4248071"/>
            <a:ext cx="403244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Да дарявам повече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 rot="19375305">
            <a:off x="6556446" y="3805512"/>
            <a:ext cx="673305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Да погася скъпите кредити </a:t>
            </a:r>
            <a:r>
              <a:rPr lang="bg-BG" altLang="bg-BG" sz="3600" dirty="0">
                <a:solidFill>
                  <a:srgbClr val="990033"/>
                </a:solidFill>
                <a:sym typeface="Wingdings" panose="05000000000000000000" pitchFamily="2" charset="2"/>
              </a:rPr>
              <a:t></a:t>
            </a:r>
            <a:endParaRPr lang="bg-BG" altLang="bg-BG" sz="3600" dirty="0">
              <a:solidFill>
                <a:srgbClr val="990033"/>
              </a:solidFill>
            </a:endParaRPr>
          </a:p>
          <a:p>
            <a:pPr marL="0" indent="0" algn="just" eaLnBrk="1" hangingPunct="1">
              <a:buNone/>
            </a:pPr>
            <a:endParaRPr lang="bg-BG" altLang="bg-BG" sz="3600" dirty="0">
              <a:solidFill>
                <a:srgbClr val="990033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14931" y="3383268"/>
            <a:ext cx="673305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Да завещая богатството си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 rot="2585026">
            <a:off x="4351189" y="3226064"/>
            <a:ext cx="673305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rgbClr val="990033"/>
                </a:solidFill>
              </a:rPr>
              <a:t>Да погася ипотечния кредит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bg-BG" altLang="bg-BG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 rot="19571935">
            <a:off x="2606247" y="3059927"/>
            <a:ext cx="673305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chemeClr val="accent1">
                    <a:lumMod val="75000"/>
                  </a:schemeClr>
                </a:solidFill>
              </a:rPr>
              <a:t>КОЛКО пари ми трябват?</a:t>
            </a:r>
            <a:endParaRPr lang="bg-BG" altLang="bg-BG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991544" y="5201942"/>
            <a:ext cx="6733058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3600" dirty="0">
                <a:solidFill>
                  <a:schemeClr val="accent1">
                    <a:lumMod val="75000"/>
                  </a:schemeClr>
                </a:solidFill>
              </a:rPr>
              <a:t>КОГА ми трябват тези пари?</a:t>
            </a:r>
            <a:endParaRPr lang="bg-BG" altLang="bg-BG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31704" y="6008292"/>
            <a:ext cx="10009422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buNone/>
            </a:pPr>
            <a:r>
              <a:rPr lang="bg-BG" altLang="bg-BG" sz="5000" dirty="0">
                <a:solidFill>
                  <a:srgbClr val="FF0000"/>
                </a:solidFill>
              </a:rPr>
              <a:t>ОФФФФ, малко се объркАх!</a:t>
            </a:r>
          </a:p>
        </p:txBody>
      </p:sp>
    </p:spTree>
    <p:extLst>
      <p:ext uri="{BB962C8B-B14F-4D97-AF65-F5344CB8AC3E}">
        <p14:creationId xmlns:p14="http://schemas.microsoft.com/office/powerpoint/2010/main" val="3559291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8616280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В работно време служителят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041287" y="1561856"/>
            <a:ext cx="95771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Обикаля от банка на банка</a:t>
            </a:r>
            <a:endParaRPr lang="en-US" sz="4000" dirty="0">
              <a:solidFill>
                <a:srgbClr val="99003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Се притеснява дали не плаща прекалено висока лихва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Се чувства объркан от многото финансови продукти и рекламни послания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Се тревожи дали спестява достатъчно</a:t>
            </a:r>
          </a:p>
        </p:txBody>
      </p:sp>
    </p:spTree>
    <p:extLst>
      <p:ext uri="{BB962C8B-B14F-4D97-AF65-F5344CB8AC3E}">
        <p14:creationId xmlns:p14="http://schemas.microsoft.com/office/powerpoint/2010/main" val="3067433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8112224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Решението...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227515" y="1589112"/>
            <a:ext cx="90449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rgbClr val="990033"/>
                </a:solidFill>
              </a:rPr>
              <a:t>Семинар-работилници за управление на личните финанси</a:t>
            </a:r>
          </a:p>
          <a:p>
            <a:endParaRPr lang="bg-BG" sz="4000" dirty="0">
              <a:solidFill>
                <a:srgbClr val="990033"/>
              </a:solidFill>
            </a:endParaRPr>
          </a:p>
          <a:p>
            <a:r>
              <a:rPr lang="bg-BG" sz="4000" dirty="0">
                <a:solidFill>
                  <a:srgbClr val="990033"/>
                </a:solidFill>
              </a:rPr>
              <a:t>Два семинара по 75 минути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Управление на личните финанси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g-BG" sz="4000" dirty="0">
                <a:solidFill>
                  <a:srgbClr val="990033"/>
                </a:solidFill>
              </a:rPr>
              <a:t>Управление на личните кредити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7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9408368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Семинар 1: Лични финанси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227515" y="1589112"/>
            <a:ext cx="904494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Как да си поставяме и изпълняваме финасовите цели.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3000" dirty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Как да се защитим от непредвидени ситуации и едновременно с това да спестяваме?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3000" dirty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Как да си подсигурим достойни старини? Или всичко, което трябва да знаем за пенсионирането.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3000" dirty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Дългосрочното спестовно инвестиране</a:t>
            </a:r>
            <a:r>
              <a:rPr lang="bg-BG" sz="3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91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11424" y="1412876"/>
            <a:ext cx="9577189" cy="4824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990033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857"/>
            <a:ext cx="9408368" cy="750887"/>
          </a:xfrm>
          <a:prstGeom prst="rect">
            <a:avLst/>
          </a:prstGeom>
          <a:solidFill>
            <a:srgbClr val="8F1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bg-BG" sz="4800" b="1" dirty="0">
                <a:solidFill>
                  <a:schemeClr val="bg1"/>
                </a:solidFill>
              </a:rPr>
              <a:t>Семинар 2: Кредитите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6424"/>
            <a:ext cx="2118257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14D92-AA13-476D-ADA3-DA66B73923DC}"/>
              </a:ext>
            </a:extLst>
          </p:cNvPr>
          <p:cNvSpPr txBox="1"/>
          <p:nvPr/>
        </p:nvSpPr>
        <p:spPr>
          <a:xfrm>
            <a:off x="1227515" y="1589112"/>
            <a:ext cx="90449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Изборът на най-подходящ кредитен продукт, или как да оптимизираме финансовите си разходи.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3000" dirty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Жилищни кредити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3000" dirty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Потребителски кредити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3000" dirty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000" dirty="0">
                <a:solidFill>
                  <a:srgbClr val="990033"/>
                </a:solidFill>
              </a:rPr>
              <a:t>Консолидиране и рефинансиране на задължения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97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383</Words>
  <Application>Microsoft Office PowerPoint</Application>
  <PresentationFormat>Widescreen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moitepari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Maksim Tomov</dc:creator>
  <cp:lastModifiedBy>Deyan Vassilev</cp:lastModifiedBy>
  <cp:revision>240</cp:revision>
  <dcterms:created xsi:type="dcterms:W3CDTF">2014-04-11T12:58:53Z</dcterms:created>
  <dcterms:modified xsi:type="dcterms:W3CDTF">2018-12-12T06:54:30Z</dcterms:modified>
</cp:coreProperties>
</file>